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4" r:id="rId6"/>
    <p:sldId id="262" r:id="rId7"/>
  </p:sldIdLst>
  <p:sldSz cx="16256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BFFF"/>
    <a:srgbClr val="67C2FF"/>
    <a:srgbClr val="56B9FF"/>
    <a:srgbClr val="36A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172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995312"/>
            <a:ext cx="13817600" cy="4244622"/>
          </a:xfrm>
        </p:spPr>
        <p:txBody>
          <a:bodyPr anchor="b"/>
          <a:lstStyle>
            <a:lvl1pPr algn="ctr">
              <a:defRPr sz="10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6403623"/>
            <a:ext cx="12192000" cy="2943577"/>
          </a:xfrm>
        </p:spPr>
        <p:txBody>
          <a:bodyPr/>
          <a:lstStyle>
            <a:lvl1pPr marL="0" indent="0" algn="ctr">
              <a:buNone/>
              <a:defRPr sz="4267"/>
            </a:lvl1pPr>
            <a:lvl2pPr marL="812810" indent="0" algn="ctr">
              <a:buNone/>
              <a:defRPr sz="3556"/>
            </a:lvl2pPr>
            <a:lvl3pPr marL="1625620" indent="0" algn="ctr">
              <a:buNone/>
              <a:defRPr sz="3200"/>
            </a:lvl3pPr>
            <a:lvl4pPr marL="2438430" indent="0" algn="ctr">
              <a:buNone/>
              <a:defRPr sz="2844"/>
            </a:lvl4pPr>
            <a:lvl5pPr marL="3251241" indent="0" algn="ctr">
              <a:buNone/>
              <a:defRPr sz="2844"/>
            </a:lvl5pPr>
            <a:lvl6pPr marL="4064051" indent="0" algn="ctr">
              <a:buNone/>
              <a:defRPr sz="2844"/>
            </a:lvl6pPr>
            <a:lvl7pPr marL="4876861" indent="0" algn="ctr">
              <a:buNone/>
              <a:defRPr sz="2844"/>
            </a:lvl7pPr>
            <a:lvl8pPr marL="5689671" indent="0" algn="ctr">
              <a:buNone/>
              <a:defRPr sz="2844"/>
            </a:lvl8pPr>
            <a:lvl9pPr marL="6502481" indent="0" algn="ctr">
              <a:buNone/>
              <a:defRPr sz="284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B7979A72-020E-41B7-BEB9-A774825D0412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6A97598-1F45-4FD0-A632-E365A149A7A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7623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E179C8E7-0718-4D7D-B545-3AB136ACF168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BE9842F-9407-400B-A942-BAD7ADD823B2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8158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1" y="649111"/>
            <a:ext cx="3505200" cy="10332156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1" y="649111"/>
            <a:ext cx="10312400" cy="10332156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6145B28-DEC3-4251-BD0F-F50FCC953081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4B7164D-9388-4672-B277-FC653E15022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197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73A05-9232-47AA-A647-AF1BF0F26B9B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9F1E1D6-0128-4F64-8120-4097EAE6899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8084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4" y="3039537"/>
            <a:ext cx="14020800" cy="5071532"/>
          </a:xfrm>
        </p:spPr>
        <p:txBody>
          <a:bodyPr anchor="b"/>
          <a:lstStyle>
            <a:lvl1pPr>
              <a:defRPr sz="10667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4" y="8159048"/>
            <a:ext cx="14020800" cy="2666999"/>
          </a:xfrm>
        </p:spPr>
        <p:txBody>
          <a:bodyPr/>
          <a:lstStyle>
            <a:lvl1pPr marL="0" indent="0">
              <a:buNone/>
              <a:defRPr sz="4267">
                <a:solidFill>
                  <a:schemeClr val="tx1"/>
                </a:solidFill>
              </a:defRPr>
            </a:lvl1pPr>
            <a:lvl2pPr marL="81281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2pPr>
            <a:lvl3pPr marL="162562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438430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4pPr>
            <a:lvl5pPr marL="325124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5pPr>
            <a:lvl6pPr marL="406405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6pPr>
            <a:lvl7pPr marL="487686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7pPr>
            <a:lvl8pPr marL="568967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8pPr>
            <a:lvl9pPr marL="6502481" indent="0">
              <a:buNone/>
              <a:defRPr sz="2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D63D4391-9698-4FBA-A3AB-FD8C4B752B89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1B73AAF-FD6A-47AB-8D5A-24549790007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1656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3245556"/>
            <a:ext cx="690880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3245556"/>
            <a:ext cx="6908800" cy="773571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7BFFC055-0DAA-4F02-AD7A-D9DDC7275B5E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F48011C-45CC-4F94-93B3-5AF94FFF72B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51787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649114"/>
            <a:ext cx="14020800" cy="2356556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9" y="2988734"/>
            <a:ext cx="6877049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9" y="4453467"/>
            <a:ext cx="6877049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1" y="2988734"/>
            <a:ext cx="6910917" cy="1464732"/>
          </a:xfrm>
        </p:spPr>
        <p:txBody>
          <a:bodyPr anchor="b"/>
          <a:lstStyle>
            <a:lvl1pPr marL="0" indent="0">
              <a:buNone/>
              <a:defRPr sz="4267" b="1"/>
            </a:lvl1pPr>
            <a:lvl2pPr marL="812810" indent="0">
              <a:buNone/>
              <a:defRPr sz="3556" b="1"/>
            </a:lvl2pPr>
            <a:lvl3pPr marL="1625620" indent="0">
              <a:buNone/>
              <a:defRPr sz="3200" b="1"/>
            </a:lvl3pPr>
            <a:lvl4pPr marL="2438430" indent="0">
              <a:buNone/>
              <a:defRPr sz="2844" b="1"/>
            </a:lvl4pPr>
            <a:lvl5pPr marL="3251241" indent="0">
              <a:buNone/>
              <a:defRPr sz="2844" b="1"/>
            </a:lvl5pPr>
            <a:lvl6pPr marL="4064051" indent="0">
              <a:buNone/>
              <a:defRPr sz="2844" b="1"/>
            </a:lvl6pPr>
            <a:lvl7pPr marL="4876861" indent="0">
              <a:buNone/>
              <a:defRPr sz="2844" b="1"/>
            </a:lvl7pPr>
            <a:lvl8pPr marL="5689671" indent="0">
              <a:buNone/>
              <a:defRPr sz="2844" b="1"/>
            </a:lvl8pPr>
            <a:lvl9pPr marL="6502481" indent="0">
              <a:buNone/>
              <a:defRPr sz="2844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1" y="4453467"/>
            <a:ext cx="6910917" cy="6550379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507EE72D-0D46-48AD-9401-DE923BFF3E38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B53F1F9-9E46-4643-A649-F552B2766F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7775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A6F39DEA-989F-4F2C-8C4E-F3777C31D8AB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325A903-9158-40E0-9EC7-23B7603EE91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859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5DF7F08-0372-4576-A98C-389D3C2CA891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239A83E-AC7E-49E5-B093-E986156A168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77735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755425"/>
            <a:ext cx="8229600" cy="8664222"/>
          </a:xfrm>
        </p:spPr>
        <p:txBody>
          <a:bodyPr/>
          <a:lstStyle>
            <a:lvl1pPr>
              <a:defRPr sz="5689"/>
            </a:lvl1pPr>
            <a:lvl2pPr>
              <a:defRPr sz="4978"/>
            </a:lvl2pPr>
            <a:lvl3pPr>
              <a:defRPr sz="4267"/>
            </a:lvl3pPr>
            <a:lvl4pPr>
              <a:defRPr sz="3556"/>
            </a:lvl4pPr>
            <a:lvl5pPr>
              <a:defRPr sz="3556"/>
            </a:lvl5pPr>
            <a:lvl6pPr>
              <a:defRPr sz="3556"/>
            </a:lvl6pPr>
            <a:lvl7pPr>
              <a:defRPr sz="3556"/>
            </a:lvl7pPr>
            <a:lvl8pPr>
              <a:defRPr sz="3556"/>
            </a:lvl8pPr>
            <a:lvl9pPr>
              <a:defRPr sz="3556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6404C2B9-C42D-42A4-B341-647504CAD834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A43B045-6C62-4D72-88D8-C01BC96D344C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62641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812800"/>
            <a:ext cx="5242983" cy="2844800"/>
          </a:xfrm>
        </p:spPr>
        <p:txBody>
          <a:bodyPr anchor="b"/>
          <a:lstStyle>
            <a:lvl1pPr>
              <a:defRPr sz="5689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755425"/>
            <a:ext cx="8229600" cy="8664222"/>
          </a:xfrm>
        </p:spPr>
        <p:txBody>
          <a:bodyPr anchor="t"/>
          <a:lstStyle>
            <a:lvl1pPr marL="0" indent="0">
              <a:buNone/>
              <a:defRPr sz="5689"/>
            </a:lvl1pPr>
            <a:lvl2pPr marL="812810" indent="0">
              <a:buNone/>
              <a:defRPr sz="4978"/>
            </a:lvl2pPr>
            <a:lvl3pPr marL="1625620" indent="0">
              <a:buNone/>
              <a:defRPr sz="4267"/>
            </a:lvl3pPr>
            <a:lvl4pPr marL="2438430" indent="0">
              <a:buNone/>
              <a:defRPr sz="3556"/>
            </a:lvl4pPr>
            <a:lvl5pPr marL="3251241" indent="0">
              <a:buNone/>
              <a:defRPr sz="3556"/>
            </a:lvl5pPr>
            <a:lvl6pPr marL="4064051" indent="0">
              <a:buNone/>
              <a:defRPr sz="3556"/>
            </a:lvl6pPr>
            <a:lvl7pPr marL="4876861" indent="0">
              <a:buNone/>
              <a:defRPr sz="3556"/>
            </a:lvl7pPr>
            <a:lvl8pPr marL="5689671" indent="0">
              <a:buNone/>
              <a:defRPr sz="3556"/>
            </a:lvl8pPr>
            <a:lvl9pPr marL="6502481" indent="0">
              <a:buNone/>
              <a:defRPr sz="3556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7" y="3657600"/>
            <a:ext cx="5242983" cy="6776156"/>
          </a:xfrm>
        </p:spPr>
        <p:txBody>
          <a:bodyPr/>
          <a:lstStyle>
            <a:lvl1pPr marL="0" indent="0">
              <a:buNone/>
              <a:defRPr sz="2844"/>
            </a:lvl1pPr>
            <a:lvl2pPr marL="812810" indent="0">
              <a:buNone/>
              <a:defRPr sz="2489"/>
            </a:lvl2pPr>
            <a:lvl3pPr marL="1625620" indent="0">
              <a:buNone/>
              <a:defRPr sz="2133"/>
            </a:lvl3pPr>
            <a:lvl4pPr marL="2438430" indent="0">
              <a:buNone/>
              <a:defRPr sz="1778"/>
            </a:lvl4pPr>
            <a:lvl5pPr marL="3251241" indent="0">
              <a:buNone/>
              <a:defRPr sz="1778"/>
            </a:lvl5pPr>
            <a:lvl6pPr marL="4064051" indent="0">
              <a:buNone/>
              <a:defRPr sz="1778"/>
            </a:lvl6pPr>
            <a:lvl7pPr marL="4876861" indent="0">
              <a:buNone/>
              <a:defRPr sz="1778"/>
            </a:lvl7pPr>
            <a:lvl8pPr marL="5689671" indent="0">
              <a:buNone/>
              <a:defRPr sz="1778"/>
            </a:lvl8pPr>
            <a:lvl9pPr marL="6502481" indent="0">
              <a:buNone/>
              <a:defRPr sz="1778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C1A4F348-85AD-4D81-9D47-1FF1B7000615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0E29565-5148-4897-9DFB-44FE55A3BC8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4477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649114"/>
            <a:ext cx="14020800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3245556"/>
            <a:ext cx="14020800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DEF29C17-293D-4A96-85FC-54BB71B9A202}" type="datetime1">
              <a:rPr lang="pl-PL" smtClean="0"/>
              <a:pPr lvl="0"/>
              <a:t>12.02.2024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11300181"/>
            <a:ext cx="54864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11300181"/>
            <a:ext cx="36576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fld id="{1C20AEA7-5FFA-46D2-8303-D707FD6310C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2118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  <p:txStyles>
    <p:titleStyle>
      <a:lvl1pPr algn="l" defTabSz="1625620" rtl="0" eaLnBrk="1" latinLnBrk="0" hangingPunct="1">
        <a:lnSpc>
          <a:spcPct val="90000"/>
        </a:lnSpc>
        <a:spcBef>
          <a:spcPct val="0"/>
        </a:spcBef>
        <a:buNone/>
        <a:defRPr sz="78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6405" indent="-406405" algn="l" defTabSz="1625620" rtl="0" eaLnBrk="1" latinLnBrk="0" hangingPunct="1">
        <a:lnSpc>
          <a:spcPct val="90000"/>
        </a:lnSpc>
        <a:spcBef>
          <a:spcPts val="1778"/>
        </a:spcBef>
        <a:buFont typeface="Arial" panose="020B0604020202020204" pitchFamily="34" charset="0"/>
        <a:buChar char="•"/>
        <a:defRPr sz="4978" kern="1200">
          <a:solidFill>
            <a:schemeClr val="tx1"/>
          </a:solidFill>
          <a:latin typeface="+mn-lt"/>
          <a:ea typeface="+mn-ea"/>
          <a:cs typeface="+mn-cs"/>
        </a:defRPr>
      </a:lvl1pPr>
      <a:lvl2pPr marL="121921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2pPr>
      <a:lvl3pPr marL="2032025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3pPr>
      <a:lvl4pPr marL="284483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4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47045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528326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609607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908886" indent="-406405" algn="l" defTabSz="1625620" rtl="0" eaLnBrk="1" latinLnBrk="0" hangingPunct="1">
        <a:lnSpc>
          <a:spcPct val="90000"/>
        </a:lnSpc>
        <a:spcBef>
          <a:spcPts val="88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281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2562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38430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5124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6405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7686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68967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02481" algn="l" defTabSz="162562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5">
            <a:extLst>
              <a:ext uri="{FF2B5EF4-FFF2-40B4-BE49-F238E27FC236}">
                <a16:creationId xmlns:a16="http://schemas.microsoft.com/office/drawing/2014/main" id="{E9152357-7964-E80F-8C0A-F0D050E48C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12" y="881930"/>
            <a:ext cx="3494708" cy="24705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D3C389DF-5D8A-9C50-95B7-76B654F512F6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13350" y="3030504"/>
            <a:ext cx="5829300" cy="2943572"/>
          </a:xfrm>
        </p:spPr>
        <p:txBody>
          <a:bodyPr>
            <a:noAutofit/>
          </a:bodyPr>
          <a:lstStyle/>
          <a:p>
            <a:pPr lvl="0"/>
            <a:r>
              <a:rPr lang="pl-PL" sz="6601" b="1" dirty="0">
                <a:solidFill>
                  <a:srgbClr val="00B0F0"/>
                </a:solidFill>
              </a:rPr>
              <a:t>Program </a:t>
            </a:r>
            <a:br>
              <a:rPr lang="pl-PL" sz="6601" b="1" dirty="0">
                <a:solidFill>
                  <a:srgbClr val="00B0F0"/>
                </a:solidFill>
              </a:rPr>
            </a:br>
            <a:r>
              <a:rPr lang="pl-PL" sz="6601" b="1" dirty="0">
                <a:solidFill>
                  <a:srgbClr val="00B0F0"/>
                </a:solidFill>
              </a:rPr>
              <a:t>Czyste Powietrze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124A6AC3-14BE-855F-CB6F-07DDDB8A38F1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70000"/>
              </a:lnSpc>
            </a:pPr>
            <a:r>
              <a:rPr lang="pl-PL" sz="3300" dirty="0">
                <a:latin typeface="Arial" pitchFamily="34"/>
                <a:cs typeface="Arial" pitchFamily="34"/>
              </a:rPr>
              <a:t>liczba złożonych wniosków o dofinansowanie w 2023r:</a:t>
            </a:r>
          </a:p>
          <a:p>
            <a:pPr lvl="0">
              <a:lnSpc>
                <a:spcPct val="70000"/>
              </a:lnSpc>
            </a:pPr>
            <a:r>
              <a:rPr lang="pl-PL" sz="3300" b="1" dirty="0">
                <a:latin typeface="Arial" pitchFamily="34"/>
                <a:cs typeface="Arial" pitchFamily="34"/>
              </a:rPr>
              <a:t>290</a:t>
            </a:r>
          </a:p>
          <a:p>
            <a:pPr lvl="0">
              <a:lnSpc>
                <a:spcPct val="70000"/>
              </a:lnSpc>
            </a:pPr>
            <a:br>
              <a:rPr lang="pl-PL" sz="3300" dirty="0">
                <a:latin typeface="Arial" pitchFamily="34"/>
                <a:cs typeface="Arial" pitchFamily="34"/>
              </a:rPr>
            </a:br>
            <a:r>
              <a:rPr lang="pl-PL" sz="3300" dirty="0">
                <a:latin typeface="Arial" pitchFamily="34"/>
                <a:cs typeface="Arial" pitchFamily="34"/>
              </a:rPr>
              <a:t>sumaryczna kwota wypłaconych dotacji w 2023r:</a:t>
            </a:r>
          </a:p>
          <a:p>
            <a:pPr lvl="0">
              <a:lnSpc>
                <a:spcPct val="70000"/>
              </a:lnSpc>
            </a:pP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5 104 889,76</a:t>
            </a:r>
            <a:r>
              <a:rPr lang="pl-PL" sz="3300" b="1" dirty="0">
                <a:latin typeface="Arial" pitchFamily="34"/>
                <a:cs typeface="Arial" pitchFamily="34"/>
              </a:rPr>
              <a:t> zł</a:t>
            </a:r>
          </a:p>
          <a:p>
            <a:pPr lvl="0">
              <a:lnSpc>
                <a:spcPct val="70000"/>
              </a:lnSpc>
            </a:pPr>
            <a:endParaRPr lang="pl-PL" sz="1700" dirty="0"/>
          </a:p>
        </p:txBody>
      </p:sp>
      <p:pic>
        <p:nvPicPr>
          <p:cNvPr id="5" name="Obraz 3">
            <a:extLst>
              <a:ext uri="{FF2B5EF4-FFF2-40B4-BE49-F238E27FC236}">
                <a16:creationId xmlns:a16="http://schemas.microsoft.com/office/drawing/2014/main" id="{A51B6FF2-38AF-D6F9-ED4E-AC14EB991E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639" y="369372"/>
            <a:ext cx="6722723" cy="83459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Obraz 6">
            <a:extLst>
              <a:ext uri="{FF2B5EF4-FFF2-40B4-BE49-F238E27FC236}">
                <a16:creationId xmlns:a16="http://schemas.microsoft.com/office/drawing/2014/main" id="{669071B6-40E5-D085-4470-4DDA4ABFE3D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7829" y="1203964"/>
            <a:ext cx="2072816" cy="177409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4">
            <a:extLst>
              <a:ext uri="{FF2B5EF4-FFF2-40B4-BE49-F238E27FC236}">
                <a16:creationId xmlns:a16="http://schemas.microsoft.com/office/drawing/2014/main" id="{BAB42B5E-6C33-0B42-92EC-59871F8037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3648" y="853244"/>
            <a:ext cx="3337102" cy="235918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3" name="Obraz 6">
            <a:extLst>
              <a:ext uri="{FF2B5EF4-FFF2-40B4-BE49-F238E27FC236}">
                <a16:creationId xmlns:a16="http://schemas.microsoft.com/office/drawing/2014/main" id="{A2D24E9C-C24C-5515-5D8E-005769E473F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99658" y="1081544"/>
            <a:ext cx="2066745" cy="177348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3B0B89BF-D116-6075-ABFC-62CF69F6357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2367643" y="2855031"/>
            <a:ext cx="11625943" cy="817661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5400" dirty="0"/>
              <a:t>Gminny Punkt </a:t>
            </a:r>
            <a:br>
              <a:rPr lang="pl-PL" sz="5400" dirty="0"/>
            </a:br>
            <a:r>
              <a:rPr lang="pl-PL" sz="5400" dirty="0"/>
              <a:t>Konsultacyjno-Informacyjny Programu Czyste Powietrze </a:t>
            </a:r>
          </a:p>
          <a:p>
            <a:pPr marL="0" indent="0">
              <a:buNone/>
            </a:pPr>
            <a:endParaRPr lang="pl-PL" sz="3600" dirty="0"/>
          </a:p>
          <a:p>
            <a:pPr marL="0" indent="0" algn="ctr">
              <a:buNone/>
            </a:pPr>
            <a:r>
              <a:rPr lang="pl-PL" sz="3600" dirty="0"/>
              <a:t>Urząd Miasta </a:t>
            </a:r>
          </a:p>
          <a:p>
            <a:pPr marL="0" indent="0" algn="ctr">
              <a:buNone/>
            </a:pPr>
            <a:r>
              <a:rPr lang="pl-PL" sz="3600" dirty="0"/>
              <a:t>ul. Mościckiego 14, </a:t>
            </a:r>
            <a:br>
              <a:rPr lang="pl-PL" sz="3600" dirty="0"/>
            </a:br>
            <a:r>
              <a:rPr lang="pl-PL" sz="3600" dirty="0"/>
              <a:t>Sosnowiec</a:t>
            </a:r>
          </a:p>
          <a:p>
            <a:pPr marL="0" indent="0" algn="ctr">
              <a:buNone/>
            </a:pPr>
            <a:r>
              <a:rPr lang="pl-PL" sz="3600" dirty="0"/>
              <a:t>I piętro, pok. 107 i 105 </a:t>
            </a:r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r>
              <a:rPr lang="pl-PL" sz="3600" dirty="0"/>
              <a:t>czynny we Wtorki i Czwartki</a:t>
            </a:r>
          </a:p>
          <a:p>
            <a:pPr marL="0" indent="0" algn="ctr">
              <a:buNone/>
            </a:pPr>
            <a:r>
              <a:rPr lang="pl-PL" sz="3600" dirty="0"/>
              <a:t>7:30 - 15:30</a:t>
            </a:r>
          </a:p>
          <a:p>
            <a:pPr marL="0" indent="0" algn="ctr">
              <a:buNone/>
            </a:pPr>
            <a:endParaRPr lang="pl-PL" sz="3600" dirty="0"/>
          </a:p>
          <a:p>
            <a:pPr marL="0" indent="0" algn="ctr">
              <a:buNone/>
            </a:pPr>
            <a:r>
              <a:rPr lang="pl-PL" sz="3600" dirty="0"/>
              <a:t>Tel. 32 296 05 74 </a:t>
            </a:r>
            <a:br>
              <a:rPr lang="pl-PL" sz="3600" dirty="0"/>
            </a:br>
            <a:r>
              <a:rPr lang="pl-PL" sz="3600" dirty="0"/>
              <a:t>       32 296 08 25</a:t>
            </a:r>
          </a:p>
        </p:txBody>
      </p:sp>
      <p:pic>
        <p:nvPicPr>
          <p:cNvPr id="5" name="Obraz 3">
            <a:extLst>
              <a:ext uri="{FF2B5EF4-FFF2-40B4-BE49-F238E27FC236}">
                <a16:creationId xmlns:a16="http://schemas.microsoft.com/office/drawing/2014/main" id="{3CC004F7-EE17-D6F8-72B6-E6D6E95404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66639" y="369372"/>
            <a:ext cx="6722723" cy="83459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5">
            <a:extLst>
              <a:ext uri="{FF2B5EF4-FFF2-40B4-BE49-F238E27FC236}">
                <a16:creationId xmlns:a16="http://schemas.microsoft.com/office/drawing/2014/main" id="{EFED79C4-B9BA-8712-D199-65EEFE5BF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12" y="881930"/>
            <a:ext cx="3494708" cy="24705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338E1C73-DB4E-1060-8BC0-DC5F76CB2F2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13350" y="3030504"/>
            <a:ext cx="5829300" cy="2943572"/>
          </a:xfrm>
        </p:spPr>
        <p:txBody>
          <a:bodyPr>
            <a:noAutofit/>
          </a:bodyPr>
          <a:lstStyle/>
          <a:p>
            <a:pPr lvl="0"/>
            <a:r>
              <a:rPr lang="pl-PL" sz="6601" b="1">
                <a:solidFill>
                  <a:srgbClr val="00B0F0"/>
                </a:solidFill>
              </a:rPr>
              <a:t>Program </a:t>
            </a:r>
            <a:br>
              <a:rPr lang="pl-PL" sz="6601" b="1">
                <a:solidFill>
                  <a:srgbClr val="00B0F0"/>
                </a:solidFill>
              </a:rPr>
            </a:br>
            <a:r>
              <a:rPr lang="pl-PL" sz="6601" b="1">
                <a:solidFill>
                  <a:srgbClr val="00B0F0"/>
                </a:solidFill>
              </a:rPr>
              <a:t>Czyste Powietrze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B14E004F-EFEE-ABE6-5825-222EBB0838C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70000"/>
              </a:lnSpc>
            </a:pPr>
            <a:r>
              <a:rPr lang="pl-PL" sz="3300" dirty="0">
                <a:latin typeface="Arial" pitchFamily="34"/>
                <a:cs typeface="Arial" pitchFamily="34"/>
              </a:rPr>
              <a:t>liczba złożonych wniosków o dofinansowanie w 2023r:</a:t>
            </a:r>
          </a:p>
          <a:p>
            <a:pPr lvl="0">
              <a:lnSpc>
                <a:spcPct val="70000"/>
              </a:lnSpc>
            </a:pPr>
            <a:r>
              <a:rPr lang="pl-PL" sz="3300" b="1" dirty="0">
                <a:latin typeface="Arial" pitchFamily="34"/>
                <a:cs typeface="Arial" pitchFamily="34"/>
              </a:rPr>
              <a:t>290</a:t>
            </a:r>
          </a:p>
          <a:p>
            <a:pPr lvl="0">
              <a:lnSpc>
                <a:spcPct val="70000"/>
              </a:lnSpc>
            </a:pPr>
            <a:br>
              <a:rPr lang="pl-PL" sz="3300" dirty="0">
                <a:latin typeface="Arial" pitchFamily="34"/>
                <a:cs typeface="Arial" pitchFamily="34"/>
              </a:rPr>
            </a:br>
            <a:r>
              <a:rPr lang="pl-PL" sz="3300" dirty="0">
                <a:latin typeface="Arial" pitchFamily="34"/>
                <a:cs typeface="Arial" pitchFamily="34"/>
              </a:rPr>
              <a:t>sumaryczna kwota wypłaconych dotacji w 2023r:</a:t>
            </a:r>
          </a:p>
          <a:p>
            <a:pPr lvl="0">
              <a:lnSpc>
                <a:spcPct val="70000"/>
              </a:lnSpc>
            </a:pP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5 104 889,76</a:t>
            </a:r>
            <a:r>
              <a:rPr lang="pl-PL" sz="3300" b="1" dirty="0">
                <a:latin typeface="Arial" pitchFamily="34"/>
                <a:cs typeface="Arial" pitchFamily="34"/>
              </a:rPr>
              <a:t> zł</a:t>
            </a:r>
          </a:p>
          <a:p>
            <a:pPr lvl="0">
              <a:lnSpc>
                <a:spcPct val="70000"/>
              </a:lnSpc>
            </a:pPr>
            <a:endParaRPr lang="pl-PL" sz="1700" dirty="0"/>
          </a:p>
        </p:txBody>
      </p:sp>
      <p:pic>
        <p:nvPicPr>
          <p:cNvPr id="5" name="Obraz 3">
            <a:extLst>
              <a:ext uri="{FF2B5EF4-FFF2-40B4-BE49-F238E27FC236}">
                <a16:creationId xmlns:a16="http://schemas.microsoft.com/office/drawing/2014/main" id="{7E4B3A09-B280-D8DB-E2E7-CF2B01955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639" y="369372"/>
            <a:ext cx="6722723" cy="83459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Obraz 6">
            <a:extLst>
              <a:ext uri="{FF2B5EF4-FFF2-40B4-BE49-F238E27FC236}">
                <a16:creationId xmlns:a16="http://schemas.microsoft.com/office/drawing/2014/main" id="{E6C65A7E-73E9-1482-3CBC-64117D128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7829" y="1203964"/>
            <a:ext cx="2072816" cy="1774091"/>
          </a:xfrm>
          <a:prstGeom prst="rect">
            <a:avLst/>
          </a:prstGeom>
          <a:noFill/>
          <a:ln cap="flat"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3">
            <a:extLst>
              <a:ext uri="{FF2B5EF4-FFF2-40B4-BE49-F238E27FC236}">
                <a16:creationId xmlns:a16="http://schemas.microsoft.com/office/drawing/2014/main" id="{20E1F5C2-4652-3877-500D-ED9F4D7462D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5005" y="816416"/>
            <a:ext cx="2072816" cy="1780190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6F87A96F-181C-46D3-9180-D10AB79BC6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191986" y="588180"/>
            <a:ext cx="13389427" cy="2236663"/>
          </a:xfrm>
        </p:spPr>
        <p:txBody>
          <a:bodyPr anchorCtr="1">
            <a:noAutofit/>
          </a:bodyPr>
          <a:lstStyle/>
          <a:p>
            <a:pPr lvl="0" algn="ctr"/>
            <a:r>
              <a:rPr lang="pl-PL" sz="4800" b="1" dirty="0"/>
              <a:t>Sprawdź czy możesz uzyskać DOTACJĘ </a:t>
            </a:r>
            <a:br>
              <a:rPr lang="pl-PL" sz="4800" b="1" dirty="0"/>
            </a:br>
            <a:r>
              <a:rPr lang="pl-PL" sz="4800" b="1" dirty="0"/>
              <a:t>z budżetu Miasta Sosnowca</a:t>
            </a:r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541519FD-D63D-12FB-2664-746504E9B12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91986" y="3167742"/>
            <a:ext cx="13764985" cy="7813523"/>
          </a:xfrm>
        </p:spPr>
        <p:txBody>
          <a:bodyPr>
            <a:normAutofit fontScale="25000" lnSpcReduction="20000"/>
          </a:bodyPr>
          <a:lstStyle/>
          <a:p>
            <a:pPr lvl="0">
              <a:lnSpc>
                <a:spcPct val="120000"/>
              </a:lnSpc>
            </a:pPr>
            <a:r>
              <a:rPr lang="pl-PL" sz="12000" dirty="0"/>
              <a:t>Do utylizacji azbestu</a:t>
            </a:r>
          </a:p>
          <a:p>
            <a:pPr lvl="0">
              <a:lnSpc>
                <a:spcPct val="120000"/>
              </a:lnSpc>
            </a:pPr>
            <a:r>
              <a:rPr lang="pl-PL" sz="12000" dirty="0"/>
              <a:t>Do wymiany kopciucha</a:t>
            </a:r>
          </a:p>
          <a:p>
            <a:pPr lvl="0">
              <a:lnSpc>
                <a:spcPct val="120000"/>
              </a:lnSpc>
            </a:pPr>
            <a:r>
              <a:rPr lang="pl-PL" sz="12000" dirty="0"/>
              <a:t>Do podłączenia do sieci kanalizacyjnej</a:t>
            </a:r>
          </a:p>
          <a:p>
            <a:pPr lvl="0">
              <a:lnSpc>
                <a:spcPct val="120000"/>
              </a:lnSpc>
            </a:pPr>
            <a:r>
              <a:rPr lang="pl-PL" sz="12000" dirty="0"/>
              <a:t>Do przydomowej biologicznej oczyszczalni ścieków</a:t>
            </a:r>
          </a:p>
          <a:p>
            <a:pPr lvl="0">
              <a:lnSpc>
                <a:spcPct val="120000"/>
              </a:lnSpc>
            </a:pPr>
            <a:r>
              <a:rPr lang="pl-PL" sz="12000" dirty="0"/>
              <a:t>PODLEJ DESZCZEM  („zbieranie deszczówki”)</a:t>
            </a:r>
          </a:p>
          <a:p>
            <a:pPr marL="0" indent="0" algn="ctr">
              <a:lnSpc>
                <a:spcPct val="120000"/>
              </a:lnSpc>
              <a:buNone/>
            </a:pPr>
            <a:endParaRPr lang="pl-PL" sz="120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2000" dirty="0"/>
              <a:t>Urząd Miasta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2000" dirty="0"/>
              <a:t>ul. Mościckiego 14, </a:t>
            </a:r>
            <a:br>
              <a:rPr lang="pl-PL" sz="12000" dirty="0"/>
            </a:br>
            <a:r>
              <a:rPr lang="pl-PL" sz="12000" dirty="0"/>
              <a:t>Sosnowiec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2000" dirty="0"/>
              <a:t>I piętro, pok. 107 i 105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pl-PL" sz="12000" dirty="0"/>
              <a:t>Tel. 32 296 05 74 </a:t>
            </a:r>
            <a:br>
              <a:rPr lang="pl-PL" sz="12000" dirty="0"/>
            </a:br>
            <a:r>
              <a:rPr lang="pl-PL" sz="12000" dirty="0"/>
              <a:t>       32 296 08 25</a:t>
            </a:r>
          </a:p>
          <a:p>
            <a:pPr marL="0" indent="0">
              <a:lnSpc>
                <a:spcPct val="70000"/>
              </a:lnSpc>
              <a:buNone/>
            </a:pPr>
            <a:endParaRPr lang="pl-PL" sz="1600" dirty="0"/>
          </a:p>
          <a:p>
            <a:pPr lvl="0">
              <a:lnSpc>
                <a:spcPct val="70000"/>
              </a:lnSpc>
            </a:pPr>
            <a:endParaRPr lang="pl-PL" sz="16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5">
            <a:extLst>
              <a:ext uri="{FF2B5EF4-FFF2-40B4-BE49-F238E27FC236}">
                <a16:creationId xmlns:a16="http://schemas.microsoft.com/office/drawing/2014/main" id="{EFED79C4-B9BA-8712-D199-65EEFE5BFE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7912" y="881930"/>
            <a:ext cx="3494708" cy="2470599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Tytuł 1">
            <a:extLst>
              <a:ext uri="{FF2B5EF4-FFF2-40B4-BE49-F238E27FC236}">
                <a16:creationId xmlns:a16="http://schemas.microsoft.com/office/drawing/2014/main" id="{338E1C73-DB4E-1060-8BC0-DC5F76CB2F22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5213350" y="3030504"/>
            <a:ext cx="5829300" cy="2943572"/>
          </a:xfrm>
        </p:spPr>
        <p:txBody>
          <a:bodyPr>
            <a:noAutofit/>
          </a:bodyPr>
          <a:lstStyle/>
          <a:p>
            <a:pPr lvl="0"/>
            <a:r>
              <a:rPr lang="pl-PL" sz="6601" b="1">
                <a:solidFill>
                  <a:srgbClr val="00B0F0"/>
                </a:solidFill>
              </a:rPr>
              <a:t>Program </a:t>
            </a:r>
            <a:br>
              <a:rPr lang="pl-PL" sz="6601" b="1">
                <a:solidFill>
                  <a:srgbClr val="00B0F0"/>
                </a:solidFill>
              </a:rPr>
            </a:br>
            <a:r>
              <a:rPr lang="pl-PL" sz="6601" b="1">
                <a:solidFill>
                  <a:srgbClr val="00B0F0"/>
                </a:solidFill>
              </a:rPr>
              <a:t>Czyste Powietrze</a:t>
            </a:r>
          </a:p>
        </p:txBody>
      </p:sp>
      <p:sp>
        <p:nvSpPr>
          <p:cNvPr id="4" name="Podtytuł 2">
            <a:extLst>
              <a:ext uri="{FF2B5EF4-FFF2-40B4-BE49-F238E27FC236}">
                <a16:creationId xmlns:a16="http://schemas.microsoft.com/office/drawing/2014/main" id="{B14E004F-EFEE-ABE6-5825-222EBB0838C0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70000"/>
              </a:lnSpc>
            </a:pPr>
            <a:r>
              <a:rPr lang="pl-PL" sz="3300" dirty="0">
                <a:latin typeface="Arial" pitchFamily="34"/>
                <a:cs typeface="Arial" pitchFamily="34"/>
              </a:rPr>
              <a:t>liczba złożonych wniosków o dofinansowanie w 2023r:</a:t>
            </a:r>
          </a:p>
          <a:p>
            <a:pPr lvl="0">
              <a:lnSpc>
                <a:spcPct val="70000"/>
              </a:lnSpc>
            </a:pPr>
            <a:r>
              <a:rPr lang="pl-PL" sz="3300" b="1" dirty="0">
                <a:latin typeface="Arial" pitchFamily="34"/>
                <a:cs typeface="Arial" pitchFamily="34"/>
              </a:rPr>
              <a:t>290</a:t>
            </a:r>
          </a:p>
          <a:p>
            <a:pPr lvl="0">
              <a:lnSpc>
                <a:spcPct val="70000"/>
              </a:lnSpc>
            </a:pPr>
            <a:br>
              <a:rPr lang="pl-PL" sz="3300" dirty="0">
                <a:latin typeface="Arial" pitchFamily="34"/>
                <a:cs typeface="Arial" pitchFamily="34"/>
              </a:rPr>
            </a:br>
            <a:r>
              <a:rPr lang="pl-PL" sz="3300" dirty="0">
                <a:latin typeface="Arial" pitchFamily="34"/>
                <a:cs typeface="Arial" pitchFamily="34"/>
              </a:rPr>
              <a:t>sumaryczna kwota wypłaconych dotacji w 2023r:</a:t>
            </a:r>
          </a:p>
          <a:p>
            <a:pPr lvl="0">
              <a:lnSpc>
                <a:spcPct val="70000"/>
              </a:lnSpc>
            </a:pPr>
            <a:r>
              <a:rPr lang="pl-PL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5 104 889,76</a:t>
            </a:r>
            <a:r>
              <a:rPr lang="pl-PL" sz="3300" b="1" dirty="0">
                <a:latin typeface="Arial" pitchFamily="34"/>
                <a:cs typeface="Arial" pitchFamily="34"/>
              </a:rPr>
              <a:t> zł</a:t>
            </a:r>
          </a:p>
          <a:p>
            <a:pPr lvl="0">
              <a:lnSpc>
                <a:spcPct val="70000"/>
              </a:lnSpc>
            </a:pPr>
            <a:endParaRPr lang="pl-PL" sz="1700" dirty="0"/>
          </a:p>
        </p:txBody>
      </p:sp>
      <p:pic>
        <p:nvPicPr>
          <p:cNvPr id="5" name="Obraz 3">
            <a:extLst>
              <a:ext uri="{FF2B5EF4-FFF2-40B4-BE49-F238E27FC236}">
                <a16:creationId xmlns:a16="http://schemas.microsoft.com/office/drawing/2014/main" id="{7E4B3A09-B280-D8DB-E2E7-CF2B019558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6639" y="369372"/>
            <a:ext cx="6722723" cy="834591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Obraz 6">
            <a:extLst>
              <a:ext uri="{FF2B5EF4-FFF2-40B4-BE49-F238E27FC236}">
                <a16:creationId xmlns:a16="http://schemas.microsoft.com/office/drawing/2014/main" id="{E6C65A7E-73E9-1482-3CBC-64117D1288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07829" y="1203964"/>
            <a:ext cx="2072816" cy="1774091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013228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25000">
              <a:schemeClr val="bg1"/>
            </a:gs>
            <a:gs pos="67000">
              <a:srgbClr val="63BFFF"/>
            </a:gs>
            <a:gs pos="100000">
              <a:srgbClr val="63B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D467CA0-1367-88CD-823B-DC8FE4AAAC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12671" y="2584451"/>
            <a:ext cx="8801099" cy="839681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5400" b="1" dirty="0">
                <a:solidFill>
                  <a:srgbClr val="36A8FF"/>
                </a:solidFill>
              </a:rPr>
              <a:t>EKODORADCA</a:t>
            </a:r>
          </a:p>
          <a:p>
            <a:pPr marL="0" indent="0" algn="ctr">
              <a:buNone/>
            </a:pPr>
            <a:r>
              <a:rPr lang="pl-PL" sz="5400" b="1" dirty="0">
                <a:solidFill>
                  <a:srgbClr val="36A8FF"/>
                </a:solidFill>
              </a:rPr>
              <a:t>Grzegorz Wierzbicki</a:t>
            </a:r>
          </a:p>
          <a:p>
            <a:pPr marL="0" indent="0" algn="ctr">
              <a:buNone/>
            </a:pPr>
            <a:r>
              <a:rPr lang="pl-PL" sz="3200" dirty="0">
                <a:solidFill>
                  <a:schemeClr val="tx1"/>
                </a:solidFill>
              </a:rPr>
              <a:t>Główny Specjalista Wydziału Ekologii i Gospodarki Odpadami</a:t>
            </a:r>
            <a:r>
              <a:rPr lang="pl-PL" sz="3200" b="1" dirty="0">
                <a:solidFill>
                  <a:schemeClr val="tx1"/>
                </a:solidFill>
              </a:rPr>
              <a:t> </a:t>
            </a:r>
          </a:p>
          <a:p>
            <a:pPr marL="0" indent="0" algn="ctr">
              <a:lnSpc>
                <a:spcPct val="70000"/>
              </a:lnSpc>
              <a:buNone/>
            </a:pPr>
            <a:endParaRPr lang="pl-PL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pl-PL" sz="3200" dirty="0">
                <a:solidFill>
                  <a:schemeClr val="tx1"/>
                </a:solidFill>
              </a:rPr>
              <a:t>Urząd Miasta 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pl-PL" sz="3200" dirty="0">
                <a:solidFill>
                  <a:schemeClr val="tx1"/>
                </a:solidFill>
              </a:rPr>
              <a:t>ul. Mościckiego 14, </a:t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>Sosnowiec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pl-PL" sz="3200" dirty="0">
                <a:solidFill>
                  <a:schemeClr val="tx1"/>
                </a:solidFill>
              </a:rPr>
              <a:t>I piętro, pok. 103</a:t>
            </a:r>
          </a:p>
          <a:p>
            <a:pPr marL="0" indent="0" algn="ctr">
              <a:lnSpc>
                <a:spcPct val="70000"/>
              </a:lnSpc>
              <a:buNone/>
            </a:pPr>
            <a:endParaRPr lang="pl-PL" sz="3200" dirty="0">
              <a:solidFill>
                <a:schemeClr val="tx1"/>
              </a:solidFill>
            </a:endParaRPr>
          </a:p>
          <a:p>
            <a:pPr marL="0" indent="0" algn="ctr">
              <a:lnSpc>
                <a:spcPct val="70000"/>
              </a:lnSpc>
              <a:buNone/>
            </a:pPr>
            <a:r>
              <a:rPr lang="pl-PL" sz="3200" dirty="0">
                <a:solidFill>
                  <a:schemeClr val="tx1"/>
                </a:solidFill>
              </a:rPr>
              <a:t>Tel. 32 296 08 76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pl-PL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E-mail: ekodoradca.gw@um.sosnowiec.pl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E1C23A0B-0D73-E29A-A509-3484768D89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99000" y="1084078"/>
            <a:ext cx="6858000" cy="1195572"/>
          </a:xfrm>
          <a:prstGeom prst="rect">
            <a:avLst/>
          </a:prstGeom>
        </p:spPr>
      </p:pic>
      <p:pic>
        <p:nvPicPr>
          <p:cNvPr id="6" name="Obraz 5">
            <a:extLst>
              <a:ext uri="{FF2B5EF4-FFF2-40B4-BE49-F238E27FC236}">
                <a16:creationId xmlns:a16="http://schemas.microsoft.com/office/drawing/2014/main" id="{0E0C996A-2AAC-3393-C8EB-CE129756E2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18119" y="794819"/>
            <a:ext cx="2072820" cy="177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84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Tm="20000">
        <p:cover/>
      </p:transition>
    </mc:Choice>
    <mc:Fallback xmlns="">
      <p:transition spd="slow" advTm="20000">
        <p:cover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Motyw pakietu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266</TotalTime>
  <Words>222</Words>
  <Application>Microsoft Office PowerPoint</Application>
  <PresentationFormat>Niestandardowy</PresentationFormat>
  <Paragraphs>46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Motyw pakietu Office</vt:lpstr>
      <vt:lpstr>Program  Czyste Powietrze</vt:lpstr>
      <vt:lpstr>Prezentacja programu PowerPoint</vt:lpstr>
      <vt:lpstr>Program  Czyste Powietrze</vt:lpstr>
      <vt:lpstr>Sprawdź czy możesz uzyskać DOTACJĘ  z budżetu Miasta Sosnowca</vt:lpstr>
      <vt:lpstr>Program  Czyste Powietrze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 Czyste Powietrze</dc:title>
  <dc:creator>um um</dc:creator>
  <cp:lastModifiedBy>um um</cp:lastModifiedBy>
  <cp:revision>14</cp:revision>
  <dcterms:created xsi:type="dcterms:W3CDTF">2023-05-05T07:07:58Z</dcterms:created>
  <dcterms:modified xsi:type="dcterms:W3CDTF">2024-02-12T13:31:03Z</dcterms:modified>
</cp:coreProperties>
</file>