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0" r:id="rId5"/>
    <p:sldId id="258" r:id="rId6"/>
    <p:sldId id="264" r:id="rId7"/>
    <p:sldId id="262" r:id="rId8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A8FF"/>
    <a:srgbClr val="56B9FF"/>
    <a:srgbClr val="63BFFF"/>
    <a:srgbClr val="67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15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3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810" indent="0" algn="ctr">
              <a:buNone/>
              <a:defRPr sz="3556"/>
            </a:lvl2pPr>
            <a:lvl3pPr marL="1625620" indent="0" algn="ctr">
              <a:buNone/>
              <a:defRPr sz="3200"/>
            </a:lvl3pPr>
            <a:lvl4pPr marL="2438430" indent="0" algn="ctr">
              <a:buNone/>
              <a:defRPr sz="2844"/>
            </a:lvl4pPr>
            <a:lvl5pPr marL="3251241" indent="0" algn="ctr">
              <a:buNone/>
              <a:defRPr sz="2844"/>
            </a:lvl5pPr>
            <a:lvl6pPr marL="4064051" indent="0" algn="ctr">
              <a:buNone/>
              <a:defRPr sz="2844"/>
            </a:lvl6pPr>
            <a:lvl7pPr marL="4876861" indent="0" algn="ctr">
              <a:buNone/>
              <a:defRPr sz="2844"/>
            </a:lvl7pPr>
            <a:lvl8pPr marL="5689671" indent="0" algn="ctr">
              <a:buNone/>
              <a:defRPr sz="2844"/>
            </a:lvl8pPr>
            <a:lvl9pPr marL="6502481" indent="0" algn="ctr">
              <a:buNone/>
              <a:defRPr sz="284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7979A72-020E-41B7-BEB9-A774825D0412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A97598-1F45-4FD0-A632-E365A149A7A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762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E179C8E7-0718-4D7D-B545-3AB136ACF168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E9842F-9407-400B-A942-BAD7ADD823B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815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6145B28-DEC3-4251-BD0F-F50FCC953081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4B7164D-9388-4672-B277-FC653E15022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11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73A05-9232-47AA-A647-AF1BF0F26B9B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F1E1D6-0128-4F64-8120-4097EAE6899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0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4" y="3039537"/>
            <a:ext cx="14020800" cy="5071532"/>
          </a:xfrm>
        </p:spPr>
        <p:txBody>
          <a:bodyPr anchor="b"/>
          <a:lstStyle>
            <a:lvl1pPr>
              <a:defRPr sz="106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4" y="8159048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81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62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43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24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405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86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67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481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63D4391-9698-4FBA-A3AB-FD8C4B752B89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B73AAF-FD6A-47AB-8D5A-2454979000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65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6"/>
            <a:ext cx="6908800" cy="773571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6"/>
            <a:ext cx="6908800" cy="773571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BFFC055-0DAA-4F02-AD7A-D9DDC7275B5E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48011C-45CC-4F94-93B3-5AF94FFF72B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178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19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19" y="4453467"/>
            <a:ext cx="6877049" cy="65503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1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810" indent="0">
              <a:buNone/>
              <a:defRPr sz="3556" b="1"/>
            </a:lvl2pPr>
            <a:lvl3pPr marL="1625620" indent="0">
              <a:buNone/>
              <a:defRPr sz="3200" b="1"/>
            </a:lvl3pPr>
            <a:lvl4pPr marL="2438430" indent="0">
              <a:buNone/>
              <a:defRPr sz="2844" b="1"/>
            </a:lvl4pPr>
            <a:lvl5pPr marL="3251241" indent="0">
              <a:buNone/>
              <a:defRPr sz="2844" b="1"/>
            </a:lvl5pPr>
            <a:lvl6pPr marL="4064051" indent="0">
              <a:buNone/>
              <a:defRPr sz="2844" b="1"/>
            </a:lvl6pPr>
            <a:lvl7pPr marL="4876861" indent="0">
              <a:buNone/>
              <a:defRPr sz="2844" b="1"/>
            </a:lvl7pPr>
            <a:lvl8pPr marL="5689671" indent="0">
              <a:buNone/>
              <a:defRPr sz="2844" b="1"/>
            </a:lvl8pPr>
            <a:lvl9pPr marL="6502481" indent="0">
              <a:buNone/>
              <a:defRPr sz="2844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1" y="4453467"/>
            <a:ext cx="6910917" cy="655037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507EE72D-0D46-48AD-9401-DE923BFF3E38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53F1F9-9E46-4643-A649-F552B2766F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777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A6F39DEA-989F-4F2C-8C4E-F3777C31D8AB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25A903-9158-40E0-9EC7-23B7603EE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859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5DF7F08-0372-4576-A98C-389D3C2CA891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39A83E-AC7E-49E5-B093-E986156A16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773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8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4C2B9-C42D-42A4-B341-647504CAD834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43B045-6C62-4D72-88D8-C01BC96D34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2641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810" indent="0">
              <a:buNone/>
              <a:defRPr sz="4978"/>
            </a:lvl2pPr>
            <a:lvl3pPr marL="1625620" indent="0">
              <a:buNone/>
              <a:defRPr sz="4267"/>
            </a:lvl3pPr>
            <a:lvl4pPr marL="2438430" indent="0">
              <a:buNone/>
              <a:defRPr sz="3556"/>
            </a:lvl4pPr>
            <a:lvl5pPr marL="3251241" indent="0">
              <a:buNone/>
              <a:defRPr sz="3556"/>
            </a:lvl5pPr>
            <a:lvl6pPr marL="4064051" indent="0">
              <a:buNone/>
              <a:defRPr sz="3556"/>
            </a:lvl6pPr>
            <a:lvl7pPr marL="4876861" indent="0">
              <a:buNone/>
              <a:defRPr sz="3556"/>
            </a:lvl7pPr>
            <a:lvl8pPr marL="5689671" indent="0">
              <a:buNone/>
              <a:defRPr sz="3556"/>
            </a:lvl8pPr>
            <a:lvl9pPr marL="6502481" indent="0">
              <a:buNone/>
              <a:defRPr sz="3556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7" y="3657600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810" indent="0">
              <a:buNone/>
              <a:defRPr sz="2489"/>
            </a:lvl2pPr>
            <a:lvl3pPr marL="1625620" indent="0">
              <a:buNone/>
              <a:defRPr sz="2133"/>
            </a:lvl3pPr>
            <a:lvl4pPr marL="2438430" indent="0">
              <a:buNone/>
              <a:defRPr sz="1778"/>
            </a:lvl4pPr>
            <a:lvl5pPr marL="3251241" indent="0">
              <a:buNone/>
              <a:defRPr sz="1778"/>
            </a:lvl5pPr>
            <a:lvl6pPr marL="4064051" indent="0">
              <a:buNone/>
              <a:defRPr sz="1778"/>
            </a:lvl6pPr>
            <a:lvl7pPr marL="4876861" indent="0">
              <a:buNone/>
              <a:defRPr sz="1778"/>
            </a:lvl7pPr>
            <a:lvl8pPr marL="5689671" indent="0">
              <a:buNone/>
              <a:defRPr sz="1778"/>
            </a:lvl8pPr>
            <a:lvl9pPr marL="6502481" indent="0">
              <a:buNone/>
              <a:defRPr sz="1778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C1A4F348-85AD-4D81-9D47-1FF1B7000615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E29565-5148-4897-9DFB-44FE55A3BC8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477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6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DEF29C17-293D-4A96-85FC-54BB71B9A202}" type="datetime1">
              <a:rPr lang="pl-PL" smtClean="0"/>
              <a:pPr lvl="0"/>
              <a:t>02.04.2025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1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1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1C20AEA7-5FFA-46D2-8303-D707FD6310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2118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  <p:txStyles>
    <p:titleStyle>
      <a:lvl1pPr algn="l" defTabSz="1625620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405" indent="-406405" algn="l" defTabSz="1625620" rtl="0" eaLnBrk="1" latinLnBrk="0" hangingPunct="1">
        <a:lnSpc>
          <a:spcPct val="90000"/>
        </a:lnSpc>
        <a:spcBef>
          <a:spcPts val="1778"/>
        </a:spcBef>
        <a:buFont typeface="Arial" panose="020B0604020202020204" pitchFamily="34" charset="0"/>
        <a:buChar char="•"/>
        <a:defRPr sz="4978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2025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83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4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45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26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607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886" indent="-406405" algn="l" defTabSz="1625620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81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62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430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24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05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86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67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481" algn="l" defTabSz="16256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8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czystepowietrze.gov.pl/wez-dofinansowanie/dokumenty-programowe/dokumenty-obowiazujace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s://wfosigw.katowice.pl/program-priorytetowy-czyste-powietrze/wymagane-dokumenty-wnioski-skladane-od-31-03-2025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wfosigw.katowice.pl/sprawdz-status-swojego-wniosku/" TargetMode="External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png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4.jpe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bg>
      <p:bgPr>
        <a:gradFill>
          <a:gsLst>
            <a:gs pos="0">
              <a:schemeClr val="bg1"/>
            </a:gs>
            <a:gs pos="25000">
              <a:schemeClr val="bg1"/>
            </a:gs>
            <a:gs pos="67000">
              <a:srgbClr val="63BFFF"/>
            </a:gs>
            <a:gs pos="100000">
              <a:srgbClr val="63B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5">
            <a:extLst>
              <a:ext uri="{FF2B5EF4-FFF2-40B4-BE49-F238E27FC236}">
                <a16:creationId xmlns:a16="http://schemas.microsoft.com/office/drawing/2014/main" id="{E9152357-7964-E80F-8C0A-F0D050E48C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912" y="881930"/>
            <a:ext cx="3494708" cy="24705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ytuł 1">
            <a:extLst>
              <a:ext uri="{FF2B5EF4-FFF2-40B4-BE49-F238E27FC236}">
                <a16:creationId xmlns:a16="http://schemas.microsoft.com/office/drawing/2014/main" id="{D3C389DF-5D8A-9C50-95B7-76B654F512F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213350" y="3030504"/>
            <a:ext cx="5829300" cy="2943572"/>
          </a:xfrm>
        </p:spPr>
        <p:txBody>
          <a:bodyPr>
            <a:noAutofit/>
          </a:bodyPr>
          <a:lstStyle/>
          <a:p>
            <a:pPr lvl="0"/>
            <a:r>
              <a:rPr lang="pl-PL" sz="6601" b="1" dirty="0">
                <a:solidFill>
                  <a:srgbClr val="00B0F0"/>
                </a:solidFill>
              </a:rPr>
              <a:t>Program </a:t>
            </a:r>
            <a:br>
              <a:rPr lang="pl-PL" sz="6601" b="1" dirty="0">
                <a:solidFill>
                  <a:srgbClr val="00B0F0"/>
                </a:solidFill>
              </a:rPr>
            </a:br>
            <a:r>
              <a:rPr lang="pl-PL" sz="6601" b="1" dirty="0">
                <a:solidFill>
                  <a:srgbClr val="00B0F0"/>
                </a:solidFill>
              </a:rPr>
              <a:t>Czyste Powietrze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124A6AC3-14BE-855F-CB6F-07DDDB8A38F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70000"/>
              </a:lnSpc>
            </a:pPr>
            <a:r>
              <a:rPr lang="pl-PL" sz="3300" dirty="0">
                <a:latin typeface="Arial" pitchFamily="34"/>
                <a:cs typeface="Arial" pitchFamily="34"/>
              </a:rPr>
              <a:t>liczba złożonych wniosków o dofinansowanie w 2024r:</a:t>
            </a:r>
          </a:p>
          <a:p>
            <a:pPr lvl="0">
              <a:lnSpc>
                <a:spcPct val="70000"/>
              </a:lnSpc>
            </a:pPr>
            <a:r>
              <a:rPr lang="pl-PL" sz="3300" b="1" dirty="0">
                <a:latin typeface="Arial" pitchFamily="34"/>
                <a:cs typeface="Arial" pitchFamily="34"/>
              </a:rPr>
              <a:t>293</a:t>
            </a:r>
          </a:p>
          <a:p>
            <a:pPr lvl="0">
              <a:lnSpc>
                <a:spcPct val="70000"/>
              </a:lnSpc>
            </a:pPr>
            <a:br>
              <a:rPr lang="pl-PL" sz="3300" dirty="0">
                <a:latin typeface="Arial" pitchFamily="34"/>
                <a:cs typeface="Arial" pitchFamily="34"/>
              </a:rPr>
            </a:br>
            <a:r>
              <a:rPr lang="pl-PL" sz="3300" dirty="0">
                <a:latin typeface="Arial" pitchFamily="34"/>
                <a:cs typeface="Arial" pitchFamily="34"/>
              </a:rPr>
              <a:t>sumaryczna kwota udzielonych dotacji w 2024r:</a:t>
            </a:r>
          </a:p>
          <a:p>
            <a:pPr lvl="0">
              <a:lnSpc>
                <a:spcPct val="70000"/>
              </a:lnSpc>
            </a:pPr>
            <a:r>
              <a:rPr lang="pl-PL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11 566 978,35</a:t>
            </a:r>
            <a:r>
              <a:rPr lang="pl-PL" sz="3300" b="1" dirty="0">
                <a:latin typeface="Arial" pitchFamily="34"/>
                <a:cs typeface="Arial" pitchFamily="34"/>
              </a:rPr>
              <a:t> zł</a:t>
            </a:r>
          </a:p>
          <a:p>
            <a:pPr lvl="0">
              <a:lnSpc>
                <a:spcPct val="70000"/>
              </a:lnSpc>
            </a:pPr>
            <a:endParaRPr lang="pl-PL" sz="1700" dirty="0"/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id="{669071B6-40E5-D085-4470-4DDA4ABFE3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7829" y="1203964"/>
            <a:ext cx="2072816" cy="177409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E7FEC2D-2181-08DE-DCF7-E7254BC887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90" y="268027"/>
            <a:ext cx="2958725" cy="13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>
            <a:extLst>
              <a:ext uri="{FF2B5EF4-FFF2-40B4-BE49-F238E27FC236}">
                <a16:creationId xmlns:a16="http://schemas.microsoft.com/office/drawing/2014/main" id="{E8ECBBB8-5C83-1ADC-B535-FBDFC403A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331" y="486568"/>
            <a:ext cx="2552001" cy="83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40FF3897-A8F5-9C43-5E43-E108C15ED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234" y="401231"/>
            <a:ext cx="2552001" cy="81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F5139193-020F-0B01-C068-E42FB2461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66" y="311848"/>
            <a:ext cx="2294906" cy="101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E84476E3-FFCA-71ED-EBDF-1743F6717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377" y="10565553"/>
            <a:ext cx="4403246" cy="148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gradFill>
          <a:gsLst>
            <a:gs pos="0">
              <a:schemeClr val="bg1"/>
            </a:gs>
            <a:gs pos="25000">
              <a:schemeClr val="bg1"/>
            </a:gs>
            <a:gs pos="67000">
              <a:srgbClr val="63BFFF"/>
            </a:gs>
            <a:gs pos="100000">
              <a:srgbClr val="63B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4">
            <a:extLst>
              <a:ext uri="{FF2B5EF4-FFF2-40B4-BE49-F238E27FC236}">
                <a16:creationId xmlns:a16="http://schemas.microsoft.com/office/drawing/2014/main" id="{BAB42B5E-6C33-0B42-92EC-59871F8037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648" y="853244"/>
            <a:ext cx="3337102" cy="235918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" name="Obraz 6">
            <a:extLst>
              <a:ext uri="{FF2B5EF4-FFF2-40B4-BE49-F238E27FC236}">
                <a16:creationId xmlns:a16="http://schemas.microsoft.com/office/drawing/2014/main" id="{A2D24E9C-C24C-5515-5D8E-005769E473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9658" y="1081544"/>
            <a:ext cx="2066745" cy="177348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3B0B89BF-D116-6075-ABFC-62CF69F6357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367643" y="2855031"/>
            <a:ext cx="11625943" cy="751090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sz="5400" dirty="0"/>
              <a:t>Operator Gminny programu Czyste Powietrze </a:t>
            </a:r>
            <a:br>
              <a:rPr lang="pl-PL" sz="5400" dirty="0"/>
            </a:br>
            <a:r>
              <a:rPr lang="pl-PL" sz="5400" dirty="0"/>
              <a:t>oraz</a:t>
            </a:r>
          </a:p>
          <a:p>
            <a:pPr marL="0" indent="0" algn="ctr">
              <a:buNone/>
            </a:pPr>
            <a:r>
              <a:rPr lang="pl-PL" sz="5400" dirty="0"/>
              <a:t>Gminny Punkt </a:t>
            </a:r>
            <a:br>
              <a:rPr lang="pl-PL" sz="5400" dirty="0"/>
            </a:br>
            <a:r>
              <a:rPr lang="pl-PL" sz="5400" dirty="0"/>
              <a:t>Konsultacyjno-Informacyjny Programu Czyste Powietrze </a:t>
            </a:r>
          </a:p>
          <a:p>
            <a:pPr marL="0" indent="0" algn="ctr">
              <a:buNone/>
            </a:pPr>
            <a:endParaRPr lang="pl-PL" sz="3600" dirty="0"/>
          </a:p>
          <a:p>
            <a:pPr marL="0" indent="0" algn="ctr">
              <a:buNone/>
            </a:pPr>
            <a:r>
              <a:rPr lang="pl-PL" sz="3600" dirty="0"/>
              <a:t>Urząd Miasta </a:t>
            </a:r>
          </a:p>
          <a:p>
            <a:pPr marL="0" indent="0" algn="ctr">
              <a:buNone/>
            </a:pPr>
            <a:r>
              <a:rPr lang="pl-PL" sz="3600" dirty="0"/>
              <a:t>Wydział Ekologii i Gospodarki Odpadami</a:t>
            </a:r>
          </a:p>
          <a:p>
            <a:pPr marL="0" indent="0" algn="ctr">
              <a:buNone/>
            </a:pPr>
            <a:r>
              <a:rPr lang="pl-PL" sz="3600" dirty="0"/>
              <a:t>ul. Mościckiego 14, </a:t>
            </a:r>
            <a:br>
              <a:rPr lang="pl-PL" sz="3600" dirty="0"/>
            </a:br>
            <a:r>
              <a:rPr lang="pl-PL" sz="3600" dirty="0"/>
              <a:t>Sosnowiec</a:t>
            </a:r>
          </a:p>
          <a:p>
            <a:pPr marL="0" indent="0" algn="ctr">
              <a:buNone/>
            </a:pPr>
            <a:r>
              <a:rPr lang="pl-PL" sz="3600" dirty="0"/>
              <a:t>I piętro, pok. 107 i 105 </a:t>
            </a:r>
          </a:p>
          <a:p>
            <a:pPr marL="0" indent="0" algn="ctr">
              <a:buNone/>
            </a:pPr>
            <a:r>
              <a:rPr lang="pl-PL" sz="3600" dirty="0"/>
              <a:t>czynny we Wtorki i Czwartki</a:t>
            </a:r>
          </a:p>
          <a:p>
            <a:pPr marL="0" indent="0" algn="ctr">
              <a:buNone/>
            </a:pPr>
            <a:r>
              <a:rPr lang="pl-PL" sz="3600" dirty="0"/>
              <a:t>7:30 - 15:30</a:t>
            </a:r>
          </a:p>
          <a:p>
            <a:pPr marL="0" indent="0" algn="ctr">
              <a:buNone/>
            </a:pPr>
            <a:r>
              <a:rPr lang="pl-PL" sz="3600" dirty="0"/>
              <a:t>Tel. 32 296 05 74 </a:t>
            </a:r>
            <a:br>
              <a:rPr lang="pl-PL" sz="3600" dirty="0"/>
            </a:br>
            <a:r>
              <a:rPr lang="pl-PL" sz="3600" dirty="0"/>
              <a:t>       32 296 08 25</a:t>
            </a:r>
          </a:p>
          <a:p>
            <a:pPr marL="0" indent="0" algn="ctr">
              <a:buNone/>
            </a:pPr>
            <a:endParaRPr lang="pl-PL" sz="3600" dirty="0"/>
          </a:p>
          <a:p>
            <a:pPr marL="0" indent="0" algn="ctr">
              <a:buNone/>
            </a:pPr>
            <a:endParaRPr lang="pl-PL" sz="3600" dirty="0"/>
          </a:p>
          <a:p>
            <a:pPr marL="0" indent="0" algn="ctr">
              <a:buNone/>
            </a:pPr>
            <a:endParaRPr lang="pl-PL" sz="3600" dirty="0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F43AF402-4CD4-0BC9-49C7-09E02B488E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991" y="10365939"/>
            <a:ext cx="4403246" cy="148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819448B2-28BD-2FDD-676F-64B6DFB68D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90" y="268027"/>
            <a:ext cx="2958725" cy="13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CEB400F0-742D-CD72-F7B5-504DC90C3B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274" y="528701"/>
            <a:ext cx="2552001" cy="83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32A48772-A383-75DC-54AE-635F1182D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234" y="401231"/>
            <a:ext cx="2552001" cy="81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id="{79BD759B-7A4E-944A-66FA-882F640FC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66" y="311848"/>
            <a:ext cx="2294906" cy="101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chemeClr val="bg1"/>
            </a:gs>
            <a:gs pos="67000">
              <a:srgbClr val="63BFFF"/>
            </a:gs>
            <a:gs pos="83000">
              <a:srgbClr val="56B9FF"/>
            </a:gs>
            <a:gs pos="100000">
              <a:srgbClr val="36A8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E37F01-BE32-D3C9-3037-4D96D4CD0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600" y="2024743"/>
            <a:ext cx="14020800" cy="84467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000" dirty="0">
                <a:solidFill>
                  <a:srgbClr val="000000"/>
                </a:solidFill>
                <a:ea typeface="Times New Roman" panose="02020603050405020304" pitchFamily="18" charset="0"/>
                <a:cs typeface="Aptos" panose="020B0004020202020204" pitchFamily="34" charset="0"/>
              </a:rPr>
              <a:t>U</a:t>
            </a:r>
            <a:r>
              <a:rPr lang="pl-PL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przejmie informujemy, że od dnia 31.03.2025 r. rozpoczyna się nabór wniosków o dofinansowanie, który będzie prowadzony w ramach programu priorytetowego „Czyste Powietrze” </a:t>
            </a:r>
          </a:p>
          <a:p>
            <a:pPr algn="ctr">
              <a:buNone/>
            </a:pPr>
            <a:endParaRPr lang="pl-PL" sz="4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algn="ctr">
              <a:buNone/>
            </a:pPr>
            <a:r>
              <a:rPr lang="pl-PL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Dokumentacja dostępna jest na stronie </a:t>
            </a:r>
            <a:r>
              <a:rPr lang="pl-PL" sz="4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WFOŚiGW</a:t>
            </a:r>
            <a:r>
              <a:rPr lang="pl-PL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w Katowicach pod adresem </a:t>
            </a:r>
            <a:r>
              <a:rPr lang="pl-PL" sz="40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  <a:hlinkClick r:id="rId2"/>
              </a:rPr>
              <a:t>https://wfosigw.katowice.pl/program-priorytetowy-czyste-powietrze/wymagane-dokumenty-wnioski-skladane-od-31-03-2025/</a:t>
            </a:r>
            <a:r>
              <a:rPr lang="pl-PL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 oraz na stronie NFOŚiGW pod adresem </a:t>
            </a:r>
            <a:r>
              <a:rPr lang="pl-PL" sz="40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  <a:hlinkClick r:id="rId3"/>
              </a:rPr>
              <a:t>https://czystepowietrze.gov.pl/wez-dofinansowanie/dokumenty-programowe/dokumenty-obowiazujace</a:t>
            </a:r>
            <a:r>
              <a:rPr lang="pl-PL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.</a:t>
            </a:r>
            <a:endParaRPr lang="pl-PL" sz="4000" dirty="0"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0" indent="0" algn="ctr">
              <a:buNone/>
            </a:pPr>
            <a:r>
              <a:rPr lang="pl-PL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Istnieje również możliwość sprawdzenia statusu złożonego wniosku - więcej informacji znajduje się na stronie </a:t>
            </a:r>
            <a:r>
              <a:rPr lang="pl-PL" sz="4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WFOŚiGW</a:t>
            </a:r>
            <a:r>
              <a:rPr lang="pl-PL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w Katowicach </a:t>
            </a:r>
            <a:r>
              <a:rPr lang="pl-PL" sz="4000" u="sng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  <a:hlinkClick r:id="rId4"/>
              </a:rPr>
              <a:t>https://wfosigw.katowice.pl/sprawdz-status-swojego-wniosku/</a:t>
            </a:r>
            <a:r>
              <a:rPr lang="pl-PL" sz="4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. </a:t>
            </a:r>
            <a:endParaRPr lang="pl-PL" sz="4000" dirty="0">
              <a:effectLst/>
              <a:ea typeface="Calibri" panose="020F0502020204030204" pitchFamily="34" charset="0"/>
              <a:cs typeface="Aptos" panose="020B000402020202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57AF078-704F-F524-4F28-691670901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90" y="268027"/>
            <a:ext cx="2958725" cy="13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88426BA7-223F-1815-B9BE-BC2E970154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274" y="528701"/>
            <a:ext cx="2552001" cy="83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4BC02E52-93F1-81E1-C2FC-AB3B928FFA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234" y="401231"/>
            <a:ext cx="2552001" cy="81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>
            <a:extLst>
              <a:ext uri="{FF2B5EF4-FFF2-40B4-BE49-F238E27FC236}">
                <a16:creationId xmlns:a16="http://schemas.microsoft.com/office/drawing/2014/main" id="{275AC8CA-2125-17F6-8747-01ABD9249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66" y="311848"/>
            <a:ext cx="2294906" cy="101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DC9142AE-2C18-7AF4-5A1E-8901FD163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991" y="10365939"/>
            <a:ext cx="4403246" cy="148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854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gradFill>
          <a:gsLst>
            <a:gs pos="0">
              <a:schemeClr val="bg1"/>
            </a:gs>
            <a:gs pos="25000">
              <a:schemeClr val="bg1"/>
            </a:gs>
            <a:gs pos="67000">
              <a:srgbClr val="63BFFF"/>
            </a:gs>
            <a:gs pos="100000">
              <a:srgbClr val="63B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5">
            <a:extLst>
              <a:ext uri="{FF2B5EF4-FFF2-40B4-BE49-F238E27FC236}">
                <a16:creationId xmlns:a16="http://schemas.microsoft.com/office/drawing/2014/main" id="{EFED79C4-B9BA-8712-D199-65EEFE5BF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912" y="881930"/>
            <a:ext cx="3494708" cy="24705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ytuł 1">
            <a:extLst>
              <a:ext uri="{FF2B5EF4-FFF2-40B4-BE49-F238E27FC236}">
                <a16:creationId xmlns:a16="http://schemas.microsoft.com/office/drawing/2014/main" id="{338E1C73-DB4E-1060-8BC0-DC5F76CB2F2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213350" y="3030504"/>
            <a:ext cx="5829300" cy="2943572"/>
          </a:xfrm>
        </p:spPr>
        <p:txBody>
          <a:bodyPr>
            <a:noAutofit/>
          </a:bodyPr>
          <a:lstStyle/>
          <a:p>
            <a:pPr lvl="0"/>
            <a:r>
              <a:rPr lang="pl-PL" sz="6601" b="1">
                <a:solidFill>
                  <a:srgbClr val="00B0F0"/>
                </a:solidFill>
              </a:rPr>
              <a:t>Program </a:t>
            </a:r>
            <a:br>
              <a:rPr lang="pl-PL" sz="6601" b="1">
                <a:solidFill>
                  <a:srgbClr val="00B0F0"/>
                </a:solidFill>
              </a:rPr>
            </a:br>
            <a:r>
              <a:rPr lang="pl-PL" sz="6601" b="1">
                <a:solidFill>
                  <a:srgbClr val="00B0F0"/>
                </a:solidFill>
              </a:rPr>
              <a:t>Czyste Powietrze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B14E004F-EFEE-ABE6-5825-222EBB0838C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70000"/>
              </a:lnSpc>
            </a:pPr>
            <a:r>
              <a:rPr lang="pl-PL" sz="3300" dirty="0">
                <a:latin typeface="Arial" pitchFamily="34"/>
                <a:cs typeface="Arial" pitchFamily="34"/>
              </a:rPr>
              <a:t>liczba złożonych wniosków o dofinansowanie w 2023r:</a:t>
            </a:r>
          </a:p>
          <a:p>
            <a:pPr lvl="0">
              <a:lnSpc>
                <a:spcPct val="70000"/>
              </a:lnSpc>
            </a:pPr>
            <a:r>
              <a:rPr lang="pl-PL" sz="3300" b="1" dirty="0">
                <a:latin typeface="Arial" pitchFamily="34"/>
                <a:cs typeface="Arial" pitchFamily="34"/>
              </a:rPr>
              <a:t>290</a:t>
            </a:r>
          </a:p>
          <a:p>
            <a:pPr lvl="0">
              <a:lnSpc>
                <a:spcPct val="70000"/>
              </a:lnSpc>
            </a:pPr>
            <a:br>
              <a:rPr lang="pl-PL" sz="3300" dirty="0">
                <a:latin typeface="Arial" pitchFamily="34"/>
                <a:cs typeface="Arial" pitchFamily="34"/>
              </a:rPr>
            </a:br>
            <a:r>
              <a:rPr lang="pl-PL" sz="3300" dirty="0">
                <a:latin typeface="Arial" pitchFamily="34"/>
                <a:cs typeface="Arial" pitchFamily="34"/>
              </a:rPr>
              <a:t>sumaryczna kwota wypłaconych dotacji w 2023r:</a:t>
            </a:r>
          </a:p>
          <a:p>
            <a:pPr lvl="0">
              <a:lnSpc>
                <a:spcPct val="70000"/>
              </a:lnSpc>
            </a:pPr>
            <a:r>
              <a:rPr lang="pl-P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5 104 889,76</a:t>
            </a:r>
            <a:r>
              <a:rPr lang="pl-PL" sz="3300" b="1" dirty="0">
                <a:latin typeface="Arial" pitchFamily="34"/>
                <a:cs typeface="Arial" pitchFamily="34"/>
              </a:rPr>
              <a:t> zł</a:t>
            </a:r>
          </a:p>
          <a:p>
            <a:pPr lvl="0">
              <a:lnSpc>
                <a:spcPct val="70000"/>
              </a:lnSpc>
            </a:pPr>
            <a:endParaRPr lang="pl-PL" sz="1700" dirty="0"/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id="{E6C65A7E-73E9-1482-3CBC-64117D128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7829" y="1203964"/>
            <a:ext cx="2072816" cy="177409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91FCF3E-BFA4-A9C4-E0E0-DC73D7A9D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377" y="10565553"/>
            <a:ext cx="4403246" cy="148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17118FE0-3C77-A2A7-C898-1023F092F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90" y="268027"/>
            <a:ext cx="2958725" cy="13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>
            <a:extLst>
              <a:ext uri="{FF2B5EF4-FFF2-40B4-BE49-F238E27FC236}">
                <a16:creationId xmlns:a16="http://schemas.microsoft.com/office/drawing/2014/main" id="{D7879733-C6C4-B7FF-4EDD-784B05E39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274" y="528701"/>
            <a:ext cx="2552001" cy="83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1608BAF2-4D86-80B4-4A56-25D80B2B7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234" y="401231"/>
            <a:ext cx="2552001" cy="81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1CABC149-6078-61B0-FF1A-F1DFC978E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66" y="311848"/>
            <a:ext cx="2294906" cy="101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gradFill>
          <a:gsLst>
            <a:gs pos="0">
              <a:schemeClr val="bg1"/>
            </a:gs>
            <a:gs pos="25000">
              <a:schemeClr val="bg1"/>
            </a:gs>
            <a:gs pos="67000">
              <a:srgbClr val="63BFFF"/>
            </a:gs>
            <a:gs pos="100000">
              <a:srgbClr val="63B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>
            <a:extLst>
              <a:ext uri="{FF2B5EF4-FFF2-40B4-BE49-F238E27FC236}">
                <a16:creationId xmlns:a16="http://schemas.microsoft.com/office/drawing/2014/main" id="{20E1F5C2-4652-3877-500D-ED9F4D746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5005" y="816416"/>
            <a:ext cx="2072816" cy="178019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ytuł 1">
            <a:extLst>
              <a:ext uri="{FF2B5EF4-FFF2-40B4-BE49-F238E27FC236}">
                <a16:creationId xmlns:a16="http://schemas.microsoft.com/office/drawing/2014/main" id="{6F87A96F-181C-46D3-9180-D10AB79BC62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91986" y="588180"/>
            <a:ext cx="13389427" cy="2236663"/>
          </a:xfrm>
        </p:spPr>
        <p:txBody>
          <a:bodyPr anchorCtr="1">
            <a:noAutofit/>
          </a:bodyPr>
          <a:lstStyle/>
          <a:p>
            <a:pPr lvl="0" algn="ctr"/>
            <a:r>
              <a:rPr lang="pl-PL" sz="4800" b="1" dirty="0"/>
              <a:t>Sprawdź czy możesz uzyskać DOTACJĘ </a:t>
            </a:r>
            <a:br>
              <a:rPr lang="pl-PL" sz="4800" b="1" dirty="0"/>
            </a:br>
            <a:r>
              <a:rPr lang="pl-PL" sz="4800" b="1" dirty="0"/>
              <a:t>z budżetu Miasta Sosnowca</a:t>
            </a:r>
          </a:p>
        </p:txBody>
      </p:sp>
      <p:sp>
        <p:nvSpPr>
          <p:cNvPr id="4" name="Symbol zastępczy zawartości 2">
            <a:extLst>
              <a:ext uri="{FF2B5EF4-FFF2-40B4-BE49-F238E27FC236}">
                <a16:creationId xmlns:a16="http://schemas.microsoft.com/office/drawing/2014/main" id="{541519FD-D63D-12FB-2664-746504E9B1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91986" y="3167742"/>
            <a:ext cx="13764985" cy="7813523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20000"/>
              </a:lnSpc>
            </a:pPr>
            <a:r>
              <a:rPr lang="pl-PL" sz="12000" dirty="0"/>
              <a:t>Do utylizacji azbestu</a:t>
            </a:r>
          </a:p>
          <a:p>
            <a:pPr lvl="0">
              <a:lnSpc>
                <a:spcPct val="120000"/>
              </a:lnSpc>
            </a:pPr>
            <a:r>
              <a:rPr lang="pl-PL" sz="12000" dirty="0"/>
              <a:t>Do wymiany kopciucha</a:t>
            </a:r>
          </a:p>
          <a:p>
            <a:pPr lvl="0">
              <a:lnSpc>
                <a:spcPct val="120000"/>
              </a:lnSpc>
            </a:pPr>
            <a:r>
              <a:rPr lang="pl-PL" sz="12000" dirty="0"/>
              <a:t>Do podłączenia do sieci kanalizacyjnej</a:t>
            </a:r>
          </a:p>
          <a:p>
            <a:pPr lvl="0">
              <a:lnSpc>
                <a:spcPct val="120000"/>
              </a:lnSpc>
            </a:pPr>
            <a:r>
              <a:rPr lang="pl-PL" sz="12000" dirty="0"/>
              <a:t>Do przydomowej biologicznej oczyszczalni ścieków</a:t>
            </a:r>
          </a:p>
          <a:p>
            <a:pPr lvl="0">
              <a:lnSpc>
                <a:spcPct val="120000"/>
              </a:lnSpc>
            </a:pPr>
            <a:r>
              <a:rPr lang="pl-PL" sz="12000" dirty="0"/>
              <a:t>PODLEJ DESZCZEM  („zbieranie deszczówki”)</a:t>
            </a:r>
          </a:p>
          <a:p>
            <a:pPr marL="0" indent="0" algn="ctr">
              <a:lnSpc>
                <a:spcPct val="120000"/>
              </a:lnSpc>
              <a:buNone/>
            </a:pPr>
            <a:endParaRPr lang="pl-PL" sz="12000" dirty="0"/>
          </a:p>
          <a:p>
            <a:pPr marL="0" indent="0" algn="ctr">
              <a:lnSpc>
                <a:spcPct val="120000"/>
              </a:lnSpc>
              <a:buNone/>
            </a:pPr>
            <a:r>
              <a:rPr lang="pl-PL" sz="12000" dirty="0"/>
              <a:t>Urząd Miasta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12000" dirty="0"/>
              <a:t>Wydział Ekologii i Gospodarki Odpadami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12000" dirty="0"/>
              <a:t>ul. Mościckiego 14, </a:t>
            </a:r>
            <a:br>
              <a:rPr lang="pl-PL" sz="12000" dirty="0"/>
            </a:br>
            <a:r>
              <a:rPr lang="pl-PL" sz="12000" dirty="0"/>
              <a:t>Sosnowiec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12000" dirty="0"/>
              <a:t>I piętro, pok. 107 i 105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12000" dirty="0"/>
              <a:t>Tel. 32 296 05 74 </a:t>
            </a:r>
            <a:br>
              <a:rPr lang="pl-PL" sz="12000" dirty="0"/>
            </a:br>
            <a:r>
              <a:rPr lang="pl-PL" sz="12000" dirty="0"/>
              <a:t>       32 296 08 25</a:t>
            </a:r>
          </a:p>
          <a:p>
            <a:pPr marL="0" indent="0">
              <a:lnSpc>
                <a:spcPct val="70000"/>
              </a:lnSpc>
              <a:buNone/>
            </a:pPr>
            <a:endParaRPr lang="pl-PL" sz="1600" dirty="0"/>
          </a:p>
          <a:p>
            <a:pPr lvl="0">
              <a:lnSpc>
                <a:spcPct val="70000"/>
              </a:lnSpc>
            </a:pPr>
            <a:endParaRPr lang="pl-PL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25000">
              <a:schemeClr val="bg1"/>
            </a:gs>
            <a:gs pos="67000">
              <a:srgbClr val="63BFFF"/>
            </a:gs>
            <a:gs pos="100000">
              <a:srgbClr val="63B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5">
            <a:extLst>
              <a:ext uri="{FF2B5EF4-FFF2-40B4-BE49-F238E27FC236}">
                <a16:creationId xmlns:a16="http://schemas.microsoft.com/office/drawing/2014/main" id="{EFED79C4-B9BA-8712-D199-65EEFE5BF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912" y="881930"/>
            <a:ext cx="3494708" cy="247059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ytuł 1">
            <a:extLst>
              <a:ext uri="{FF2B5EF4-FFF2-40B4-BE49-F238E27FC236}">
                <a16:creationId xmlns:a16="http://schemas.microsoft.com/office/drawing/2014/main" id="{338E1C73-DB4E-1060-8BC0-DC5F76CB2F2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213350" y="3030504"/>
            <a:ext cx="5829300" cy="2943572"/>
          </a:xfrm>
        </p:spPr>
        <p:txBody>
          <a:bodyPr>
            <a:noAutofit/>
          </a:bodyPr>
          <a:lstStyle/>
          <a:p>
            <a:pPr lvl="0"/>
            <a:r>
              <a:rPr lang="pl-PL" sz="6601" b="1">
                <a:solidFill>
                  <a:srgbClr val="00B0F0"/>
                </a:solidFill>
              </a:rPr>
              <a:t>Program </a:t>
            </a:r>
            <a:br>
              <a:rPr lang="pl-PL" sz="6601" b="1">
                <a:solidFill>
                  <a:srgbClr val="00B0F0"/>
                </a:solidFill>
              </a:rPr>
            </a:br>
            <a:r>
              <a:rPr lang="pl-PL" sz="6601" b="1">
                <a:solidFill>
                  <a:srgbClr val="00B0F0"/>
                </a:solidFill>
              </a:rPr>
              <a:t>Czyste Powietrze</a:t>
            </a:r>
          </a:p>
        </p:txBody>
      </p:sp>
      <p:sp>
        <p:nvSpPr>
          <p:cNvPr id="4" name="Podtytuł 2">
            <a:extLst>
              <a:ext uri="{FF2B5EF4-FFF2-40B4-BE49-F238E27FC236}">
                <a16:creationId xmlns:a16="http://schemas.microsoft.com/office/drawing/2014/main" id="{B14E004F-EFEE-ABE6-5825-222EBB0838C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70000"/>
              </a:lnSpc>
            </a:pPr>
            <a:r>
              <a:rPr lang="pl-PL" sz="3300" dirty="0">
                <a:latin typeface="Arial" pitchFamily="34"/>
                <a:cs typeface="Arial" pitchFamily="34"/>
              </a:rPr>
              <a:t>liczba złożonych wniosków o dofinansowanie w 2024r:</a:t>
            </a:r>
          </a:p>
          <a:p>
            <a:pPr lvl="0">
              <a:lnSpc>
                <a:spcPct val="70000"/>
              </a:lnSpc>
            </a:pPr>
            <a:r>
              <a:rPr lang="pl-PL" sz="3300" b="1" dirty="0">
                <a:latin typeface="Arial" pitchFamily="34"/>
                <a:cs typeface="Arial" pitchFamily="34"/>
              </a:rPr>
              <a:t>293</a:t>
            </a:r>
          </a:p>
          <a:p>
            <a:pPr lvl="0">
              <a:lnSpc>
                <a:spcPct val="70000"/>
              </a:lnSpc>
            </a:pPr>
            <a:br>
              <a:rPr lang="pl-PL" sz="3300" dirty="0">
                <a:latin typeface="Arial" pitchFamily="34"/>
                <a:cs typeface="Arial" pitchFamily="34"/>
              </a:rPr>
            </a:br>
            <a:r>
              <a:rPr lang="pl-PL" sz="3300" dirty="0">
                <a:latin typeface="Arial" pitchFamily="34"/>
                <a:cs typeface="Arial" pitchFamily="34"/>
              </a:rPr>
              <a:t>sumaryczna kwota wypłaconych dotacji w 2023r:</a:t>
            </a:r>
          </a:p>
          <a:p>
            <a:pPr lvl="0">
              <a:lnSpc>
                <a:spcPct val="70000"/>
              </a:lnSpc>
            </a:pPr>
            <a:r>
              <a:rPr lang="pl-PL" sz="3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11 566 978,35</a:t>
            </a:r>
            <a:r>
              <a:rPr lang="pl-PL" sz="3300" b="1" dirty="0">
                <a:latin typeface="Arial" pitchFamily="34"/>
                <a:cs typeface="Arial" pitchFamily="34"/>
              </a:rPr>
              <a:t> zł</a:t>
            </a:r>
          </a:p>
          <a:p>
            <a:pPr lvl="0">
              <a:lnSpc>
                <a:spcPct val="70000"/>
              </a:lnSpc>
            </a:pPr>
            <a:endParaRPr lang="pl-PL" sz="1700" dirty="0"/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id="{E6C65A7E-73E9-1482-3CBC-64117D128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7829" y="1203964"/>
            <a:ext cx="2072816" cy="177409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C48212B-CA42-22BD-A763-864E19B64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377" y="10565553"/>
            <a:ext cx="4403246" cy="148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BEAA052A-45FB-06E6-2247-5B0E00C07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5274" y="528701"/>
            <a:ext cx="2552001" cy="836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D20BD2B5-C7C5-E7AE-B3EE-EE6F2E8A09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690" y="268027"/>
            <a:ext cx="2958725" cy="13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>
            <a:extLst>
              <a:ext uri="{FF2B5EF4-FFF2-40B4-BE49-F238E27FC236}">
                <a16:creationId xmlns:a16="http://schemas.microsoft.com/office/drawing/2014/main" id="{59C85370-DF9D-5FA5-621B-900A3453B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234" y="401231"/>
            <a:ext cx="2552001" cy="815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>
            <a:extLst>
              <a:ext uri="{FF2B5EF4-FFF2-40B4-BE49-F238E27FC236}">
                <a16:creationId xmlns:a16="http://schemas.microsoft.com/office/drawing/2014/main" id="{D2B867E3-51A1-F061-D177-6F79A50ACA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866" y="311848"/>
            <a:ext cx="2294906" cy="1010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22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25000">
              <a:schemeClr val="bg1"/>
            </a:gs>
            <a:gs pos="67000">
              <a:srgbClr val="63BFFF"/>
            </a:gs>
            <a:gs pos="100000">
              <a:srgbClr val="63B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467CA0-1367-88CD-823B-DC8FE4AAA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2671" y="2584451"/>
            <a:ext cx="8801099" cy="8396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5400" b="1" dirty="0">
                <a:solidFill>
                  <a:srgbClr val="36A8FF"/>
                </a:solidFill>
              </a:rPr>
              <a:t>EKODORADCA</a:t>
            </a:r>
          </a:p>
          <a:p>
            <a:pPr marL="0" indent="0" algn="ctr">
              <a:buNone/>
            </a:pPr>
            <a:r>
              <a:rPr lang="pl-PL" sz="5400" b="1" dirty="0">
                <a:solidFill>
                  <a:srgbClr val="36A8FF"/>
                </a:solidFill>
              </a:rPr>
              <a:t>Grzegorz Wierzbicki</a:t>
            </a:r>
          </a:p>
          <a:p>
            <a:pPr marL="0" indent="0" algn="ctr">
              <a:buNone/>
            </a:pPr>
            <a:r>
              <a:rPr lang="pl-PL" sz="3200" dirty="0">
                <a:solidFill>
                  <a:schemeClr val="tx1"/>
                </a:solidFill>
              </a:rPr>
              <a:t>Główny Specjalista Wydziału Ekologii i Gospodarki Odpadami</a:t>
            </a:r>
            <a:r>
              <a:rPr lang="pl-PL" sz="3200" b="1" dirty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lnSpc>
                <a:spcPct val="70000"/>
              </a:lnSpc>
              <a:buNone/>
            </a:pPr>
            <a:endParaRPr lang="pl-PL" sz="3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70000"/>
              </a:lnSpc>
              <a:buNone/>
            </a:pPr>
            <a:r>
              <a:rPr lang="pl-PL" sz="3200" dirty="0">
                <a:solidFill>
                  <a:schemeClr val="tx1"/>
                </a:solidFill>
              </a:rPr>
              <a:t>Urząd Miasta 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pl-PL" sz="3200" dirty="0">
                <a:solidFill>
                  <a:schemeClr val="tx1"/>
                </a:solidFill>
              </a:rPr>
              <a:t>ul. Mościckiego 14, </a:t>
            </a:r>
            <a:br>
              <a:rPr lang="pl-PL" sz="3200" dirty="0">
                <a:solidFill>
                  <a:schemeClr val="tx1"/>
                </a:solidFill>
              </a:rPr>
            </a:br>
            <a:r>
              <a:rPr lang="pl-PL" sz="3200" dirty="0">
                <a:solidFill>
                  <a:schemeClr val="tx1"/>
                </a:solidFill>
              </a:rPr>
              <a:t>Sosnowiec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pl-PL" sz="3200" dirty="0">
                <a:solidFill>
                  <a:schemeClr val="tx1"/>
                </a:solidFill>
              </a:rPr>
              <a:t>I piętro, pok. 103</a:t>
            </a:r>
          </a:p>
          <a:p>
            <a:pPr marL="0" indent="0" algn="ctr">
              <a:lnSpc>
                <a:spcPct val="70000"/>
              </a:lnSpc>
              <a:buNone/>
            </a:pPr>
            <a:endParaRPr lang="pl-PL" sz="3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70000"/>
              </a:lnSpc>
              <a:buNone/>
            </a:pPr>
            <a:r>
              <a:rPr lang="pl-PL" sz="3200" dirty="0">
                <a:solidFill>
                  <a:schemeClr val="tx1"/>
                </a:solidFill>
              </a:rPr>
              <a:t>Tel. 32 296 08 76</a:t>
            </a:r>
          </a:p>
          <a:p>
            <a:pPr marL="0" indent="0" algn="ctr">
              <a:lnSpc>
                <a:spcPct val="70000"/>
              </a:lnSpc>
              <a:buNone/>
            </a:pPr>
            <a:r>
              <a:rPr lang="pl-PL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E-mail: ekodoradca.gw@um.sosnowiec.pl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E1C23A0B-0D73-E29A-A509-3484768D8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0" y="1084078"/>
            <a:ext cx="6858000" cy="1195572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E0C996A-2AAC-3393-C8EB-CE129756E2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8119" y="794819"/>
            <a:ext cx="2072820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4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 advTm="20000">
        <p:cover/>
      </p:transition>
    </mc:Choice>
    <mc:Fallback xmlns="">
      <p:transition spd="slow" advTm="20000">
        <p:cover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315</TotalTime>
  <Words>335</Words>
  <Application>Microsoft Office PowerPoint</Application>
  <PresentationFormat>Niestandardowy</PresentationFormat>
  <Paragraphs>52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Motyw pakietu Office</vt:lpstr>
      <vt:lpstr>Program  Czyste Powietrze</vt:lpstr>
      <vt:lpstr>Prezentacja programu PowerPoint</vt:lpstr>
      <vt:lpstr>Prezentacja programu PowerPoint</vt:lpstr>
      <vt:lpstr>Program  Czyste Powietrze</vt:lpstr>
      <vt:lpstr>Sprawdź czy możesz uzyskać DOTACJĘ  z budżetu Miasta Sosnowca</vt:lpstr>
      <vt:lpstr>Program  Czyste Powietrze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 Czyste Powietrze</dc:title>
  <dc:creator>um um</dc:creator>
  <cp:lastModifiedBy>um um</cp:lastModifiedBy>
  <cp:revision>18</cp:revision>
  <dcterms:created xsi:type="dcterms:W3CDTF">2023-05-05T07:07:58Z</dcterms:created>
  <dcterms:modified xsi:type="dcterms:W3CDTF">2025-04-02T08:39:23Z</dcterms:modified>
</cp:coreProperties>
</file>